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1826" r:id="rId2"/>
    <p:sldId id="2595" r:id="rId3"/>
    <p:sldId id="2602" r:id="rId4"/>
    <p:sldId id="2597" r:id="rId5"/>
    <p:sldId id="1889" r:id="rId6"/>
    <p:sldId id="1890" r:id="rId7"/>
    <p:sldId id="2603" r:id="rId8"/>
    <p:sldId id="2613" r:id="rId9"/>
    <p:sldId id="1891" r:id="rId10"/>
    <p:sldId id="2607" r:id="rId11"/>
    <p:sldId id="2614" r:id="rId12"/>
    <p:sldId id="2605" r:id="rId13"/>
    <p:sldId id="2616" r:id="rId14"/>
    <p:sldId id="2604" r:id="rId15"/>
    <p:sldId id="2606" r:id="rId16"/>
    <p:sldId id="2615" r:id="rId17"/>
    <p:sldId id="1892" r:id="rId18"/>
    <p:sldId id="2608" r:id="rId19"/>
    <p:sldId id="2611" r:id="rId20"/>
    <p:sldId id="2609" r:id="rId21"/>
    <p:sldId id="2617" r:id="rId22"/>
    <p:sldId id="2612" r:id="rId23"/>
    <p:sldId id="2618" r:id="rId24"/>
    <p:sldId id="2621" r:id="rId25"/>
    <p:sldId id="2622" r:id="rId26"/>
    <p:sldId id="2619" r:id="rId27"/>
    <p:sldId id="2620" r:id="rId28"/>
    <p:sldId id="1893" r:id="rId29"/>
    <p:sldId id="2623" r:id="rId30"/>
    <p:sldId id="2624" r:id="rId31"/>
    <p:sldId id="2625" r:id="rId32"/>
    <p:sldId id="2626" r:id="rId33"/>
    <p:sldId id="1894" r:id="rId34"/>
    <p:sldId id="2548" r:id="rId35"/>
    <p:sldId id="182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16274-92A5-4619-BFAF-C99580C939BA}" type="datetimeFigureOut">
              <a:rPr lang="zh-CN" altLang="en-US" smtClean="0"/>
              <a:t>2020/9/25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DC6D7-6609-4DB3-B6D2-E64254C744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62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452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4013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111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119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217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999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52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923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413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1204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44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 smtClean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9778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9309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921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22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45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4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244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047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067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166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745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329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309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115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565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777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73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21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626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80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333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351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49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175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65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9720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775842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716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37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95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31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40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4048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075766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037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50863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7930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1765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6824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908244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878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92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08886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4552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371281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2836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65978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887935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746027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2023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650395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1522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21382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48110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57148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2582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18639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4859683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3351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68103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141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022413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4580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95060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57041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926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366391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4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115671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97081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5739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2020/9/25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68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2.JP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300" dirty="0">
                <a:solidFill>
                  <a:prstClr val="white">
                    <a:alpha val="90000"/>
                  </a:prstClr>
                </a:solidFill>
                <a:latin typeface="微软雅黑"/>
                <a:ea typeface="微软雅黑" panose="020B0503020204020204" pitchFamily="34" charset="-122"/>
              </a:rPr>
              <a:t>小组</a:t>
            </a:r>
            <a:r>
              <a:rPr lang="zh-CN" altLang="en-US" spc="300" dirty="0" smtClean="0">
                <a:solidFill>
                  <a:prstClr val="white">
                    <a:alpha val="90000"/>
                  </a:prstClr>
                </a:solidFill>
                <a:latin typeface="微软雅黑"/>
                <a:ea typeface="微软雅黑" panose="020B0503020204020204" pitchFamily="34" charset="-122"/>
              </a:rPr>
              <a:t>成员</a:t>
            </a:r>
            <a:r>
              <a:rPr lang="en-US" altLang="zh-CN" spc="300" dirty="0" smtClean="0">
                <a:solidFill>
                  <a:prstClr val="white">
                    <a:alpha val="90000"/>
                  </a:prstClr>
                </a:solidFill>
                <a:latin typeface="微软雅黑"/>
                <a:ea typeface="微软雅黑" panose="020B0503020204020204" pitchFamily="34" charset="-122"/>
              </a:rPr>
              <a:t>	 </a:t>
            </a:r>
            <a:r>
              <a:rPr kumimoji="0" lang="zh-CN" altLang="en-US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李庆锋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alpha val="90000"/>
                </a:prstClr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pc="300" dirty="0">
                <a:solidFill>
                  <a:prstClr val="white">
                    <a:alpha val="90000"/>
                  </a:prstClr>
                </a:solidFill>
                <a:latin typeface="微软雅黑"/>
                <a:ea typeface="微软雅黑" panose="020B0503020204020204" pitchFamily="34" charset="-122"/>
              </a:rPr>
              <a:t>           </a:t>
            </a:r>
            <a:r>
              <a:rPr lang="en-US" altLang="zh-CN" spc="300" dirty="0" smtClean="0">
                <a:solidFill>
                  <a:prstClr val="white">
                    <a:alpha val="90000"/>
                  </a:prstClr>
                </a:solidFill>
                <a:latin typeface="微软雅黑"/>
                <a:ea typeface="微软雅黑" panose="020B0503020204020204" pitchFamily="34" charset="-122"/>
              </a:rPr>
              <a:t>	 </a:t>
            </a:r>
            <a:r>
              <a:rPr lang="zh-CN" altLang="en-US" spc="300" dirty="0">
                <a:solidFill>
                  <a:prstClr val="white">
                    <a:alpha val="90000"/>
                  </a:prstClr>
                </a:solidFill>
                <a:latin typeface="微软雅黑"/>
                <a:ea typeface="微软雅黑" panose="020B0503020204020204" pitchFamily="34" charset="-122"/>
              </a:rPr>
              <a:t>马浩元</a:t>
            </a:r>
            <a:endParaRPr lang="en-US" altLang="zh-CN" spc="300" dirty="0">
              <a:solidFill>
                <a:prstClr val="white">
                  <a:alpha val="90000"/>
                </a:prstClr>
              </a:solidFill>
              <a:latin typeface="微软雅黑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          </a:t>
            </a:r>
            <a:r>
              <a:rPr kumimoji="0" lang="en-US" altLang="zh-CN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李燚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011086"/>
            <a:ext cx="8325852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 b="1" spc="300" dirty="0" smtClean="0">
                <a:solidFill>
                  <a:prstClr val="white"/>
                </a:solidFill>
              </a:rPr>
              <a:t>计算机学院</a:t>
            </a:r>
            <a:r>
              <a:rPr lang="en-US" altLang="zh-CN" sz="6000" b="1" spc="300" dirty="0" smtClean="0">
                <a:solidFill>
                  <a:prstClr val="white"/>
                </a:solidFill>
              </a:rPr>
              <a:t>17</a:t>
            </a:r>
            <a:r>
              <a:rPr lang="zh-CN" altLang="en-US" sz="6000" b="1" spc="300" dirty="0" smtClean="0">
                <a:solidFill>
                  <a:prstClr val="white"/>
                </a:solidFill>
              </a:rPr>
              <a:t>级</a:t>
            </a:r>
            <a:endParaRPr lang="en-US" altLang="zh-CN" sz="6000" b="1" spc="300" dirty="0" smtClean="0">
              <a:solidFill>
                <a:prstClr val="white"/>
              </a:solidFill>
            </a:endParaRPr>
          </a:p>
          <a:p>
            <a:pPr lv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 b="1" spc="300" dirty="0" smtClean="0">
                <a:solidFill>
                  <a:prstClr val="white"/>
                </a:solidFill>
              </a:rPr>
              <a:t>计</a:t>
            </a:r>
            <a:r>
              <a:rPr lang="zh-CN" altLang="en-US" sz="6000" b="1" spc="300" dirty="0">
                <a:solidFill>
                  <a:prstClr val="white"/>
                </a:solidFill>
              </a:rPr>
              <a:t>组汇编课程设计报告</a:t>
            </a:r>
            <a:br>
              <a:rPr lang="zh-CN" altLang="en-US" sz="6000" b="1" spc="300" dirty="0">
                <a:solidFill>
                  <a:prstClr val="white"/>
                </a:solidFill>
              </a:rPr>
            </a:b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97491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跳转指令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所有的跳转操作都封装在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跳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转控制模块</a:t>
            </a:r>
            <a:r>
              <a:rPr lang="en-US" altLang="zh-CN" dirty="0" err="1" smtClean="0">
                <a:solidFill>
                  <a:srgbClr val="000000"/>
                </a:solidFill>
                <a:latin typeface="微软雅黑"/>
                <a:ea typeface="微软雅黑"/>
              </a:rPr>
              <a:t>bru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，根据控制单元</a:t>
            </a:r>
            <a:r>
              <a:rPr lang="en-US" altLang="zh-CN" dirty="0" smtClean="0">
                <a:solidFill>
                  <a:srgbClr val="000000"/>
                </a:solidFill>
                <a:latin typeface="微软雅黑"/>
                <a:ea typeface="微软雅黑"/>
              </a:rPr>
              <a:t>cu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生成的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控制信号生成下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一条指令的地址。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20" y="2684204"/>
            <a:ext cx="49149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bru</a:t>
            </a:r>
            <a:endParaRPr lang="zh-CN" altLang="en-US" dirty="0"/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37" y="1370974"/>
            <a:ext cx="8266922" cy="44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72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控制相关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6154510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由于流水执行，跳转指令在译码阶段被识别时，下一条指令已经取指开始执行，如不处理，会导致寄存器值被更改</a:t>
            </a: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endParaRPr kumimoji="0" lang="en-US" altLang="zh-CN" sz="2800" b="0" i="0" u="none" strike="noStrike" kern="1200" cap="none" spc="30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采用跳转指令后插入空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指令</a:t>
            </a: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方法处理控制相关</a:t>
            </a: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99" y="2179551"/>
            <a:ext cx="2889893" cy="243975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868930" y="1515532"/>
            <a:ext cx="50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IFS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2264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ifs</a:t>
            </a:r>
            <a:endParaRPr lang="zh-CN" altLang="en-US" dirty="0"/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63" y="1340149"/>
            <a:ext cx="8008513" cy="45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19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数据相关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下一条指令读寄存器时，前三条指令还进行写回，如不处理，所读取的内容将不是最新的。采用数据前推的方式解决。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08" y="3351930"/>
            <a:ext cx="68675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982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LW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201880" y="1130307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由于</a:t>
            </a: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LW</a:t>
            </a:r>
            <a:r>
              <a:rPr kumimoji="0" lang="zh-CN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指令改写寄存器</a:t>
            </a:r>
            <a:r>
              <a:rPr kumimoji="0" lang="zh-CN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的写入数据在</a:t>
            </a:r>
            <a:r>
              <a:rPr kumimoji="0" lang="en-US" altLang="zh-CN" sz="2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mem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</a:rPr>
              <a:t>阶段才能确定，所以，单纯的数据回推无法解决相关问题，需要在指令后插入一条空指令，为了简化设计，对于所以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</a:rPr>
              <a:t>LW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</a:rPr>
              <a:t>指令，无论是否出现相关，均在其后插入空指令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</a:rPr>
              <a:t>。</a:t>
            </a:r>
            <a:r>
              <a:rPr lang="zh-CN" altLang="en-US" sz="2400" dirty="0">
                <a:solidFill>
                  <a:srgbClr val="000000"/>
                </a:solidFill>
              </a:rPr>
              <a:t>由于下一条指令仍需执行，</a:t>
            </a:r>
            <a:r>
              <a:rPr lang="zh-CN" altLang="en-US" sz="2400" dirty="0" smtClean="0">
                <a:solidFill>
                  <a:srgbClr val="000000"/>
                </a:solidFill>
              </a:rPr>
              <a:t>所以此时</a:t>
            </a:r>
            <a:r>
              <a:rPr lang="en-US" altLang="zh-CN" sz="2400" dirty="0" smtClean="0">
                <a:solidFill>
                  <a:srgbClr val="000000"/>
                </a:solidFill>
              </a:rPr>
              <a:t>pc</a:t>
            </a:r>
            <a:r>
              <a:rPr lang="zh-CN" altLang="en-US" sz="2400" dirty="0">
                <a:solidFill>
                  <a:srgbClr val="000000"/>
                </a:solidFill>
              </a:rPr>
              <a:t>的值要保持不变。（</a:t>
            </a:r>
            <a:r>
              <a:rPr lang="en-US" altLang="zh-CN" sz="2400" dirty="0" err="1">
                <a:solidFill>
                  <a:srgbClr val="000000"/>
                </a:solidFill>
              </a:rPr>
              <a:t>nextpc</a:t>
            </a:r>
            <a:r>
              <a:rPr lang="en-US" altLang="zh-CN" sz="2400" dirty="0">
                <a:solidFill>
                  <a:srgbClr val="000000"/>
                </a:solidFill>
              </a:rPr>
              <a:t> = pc if </a:t>
            </a:r>
            <a:r>
              <a:rPr lang="zh-CN" altLang="en-US" sz="2400" dirty="0">
                <a:solidFill>
                  <a:srgbClr val="000000"/>
                </a:solidFill>
              </a:rPr>
              <a:t>（</a:t>
            </a:r>
            <a:r>
              <a:rPr lang="en-US" altLang="zh-CN" sz="2400" dirty="0" err="1">
                <a:solidFill>
                  <a:srgbClr val="000000"/>
                </a:solidFill>
              </a:rPr>
              <a:t>is_lw</a:t>
            </a:r>
            <a:r>
              <a:rPr lang="zh-CN" altLang="en-US" sz="2400" dirty="0">
                <a:solidFill>
                  <a:srgbClr val="000000"/>
                </a:solidFill>
              </a:rPr>
              <a:t>））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07" y="3695315"/>
            <a:ext cx="2889893" cy="24397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1" y="3695315"/>
            <a:ext cx="68675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5596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ids</a:t>
            </a:r>
            <a:endParaRPr lang="zh-CN" altLang="en-US" dirty="0"/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9" y="993344"/>
            <a:ext cx="3321773" cy="50810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50" y="993344"/>
            <a:ext cx="6822983" cy="50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80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 smtClean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测试情况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351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Test of the Project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580327" cy="108000"/>
            <a:chOff x="10467218" y="6126091"/>
            <a:chExt cx="580327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84828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2381333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共实现</a:t>
            </a:r>
            <a:r>
              <a:rPr kumimoji="0" lang="en-US" altLang="zh-CN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31</a:t>
            </a: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条指令，其中</a:t>
            </a:r>
            <a:r>
              <a:rPr kumimoji="0" lang="en-US" altLang="zh-CN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22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条属于计算类型，</a:t>
            </a:r>
            <a:r>
              <a:rPr lang="en-US" altLang="zh-CN" dirty="0" smtClean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条属于数据存取与传送类型，</a:t>
            </a:r>
            <a:r>
              <a:rPr lang="en-US" altLang="zh-CN" dirty="0" smtClean="0">
                <a:solidFill>
                  <a:srgbClr val="000000"/>
                </a:solidFill>
                <a:latin typeface="微软雅黑"/>
                <a:ea typeface="微软雅黑"/>
              </a:rPr>
              <a:t>5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条跳转类型，为了简化对测试结果的分析，只对</a:t>
            </a:r>
            <a:r>
              <a:rPr lang="en-US" altLang="zh-CN" dirty="0" smtClean="0">
                <a:solidFill>
                  <a:srgbClr val="000000"/>
                </a:solidFill>
                <a:latin typeface="微软雅黑"/>
                <a:ea typeface="微软雅黑"/>
              </a:rPr>
              <a:t>pc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地址与寄存器数据（及存储器数据）进行验证。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5683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计算，访存，跳转指令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5" y="2091019"/>
            <a:ext cx="10058400" cy="30693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587" y="3625713"/>
            <a:ext cx="1811889" cy="24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 smtClean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 smtClean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en-US" altLang="zh-CN" sz="4400" b="1" spc="2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04768" y="2140681"/>
            <a:ext cx="3033528" cy="4717319"/>
            <a:chOff x="6597449" y="1148208"/>
            <a:chExt cx="3033528" cy="4717319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ym typeface="+mn-lt"/>
                  </a:rPr>
                  <a:t>分工情况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 smtClean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3033528" cy="620713"/>
              <a:chOff x="5855427" y="1647453"/>
              <a:chExt cx="3033528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339102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ym typeface="+mn-lt"/>
                  </a:rPr>
                  <a:t>计组实验汇报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 smtClean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3033528" cy="620713"/>
              <a:chOff x="5855427" y="1647453"/>
              <a:chExt cx="3033528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339102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800" b="1" dirty="0">
                    <a:sym typeface="+mn-lt"/>
                  </a:rPr>
                  <a:t>汇编</a:t>
                </a:r>
                <a:r>
                  <a:rPr lang="zh-CN" altLang="en-US" sz="2800" b="1" dirty="0" smtClean="0">
                    <a:sym typeface="+mn-lt"/>
                  </a:rPr>
                  <a:t>实验汇报</a:t>
                </a:r>
                <a:endParaRPr lang="zh-CN" altLang="en-US" sz="2800" b="1" dirty="0">
                  <a:sym typeface="+mn-lt"/>
                </a:endParaRP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 smtClean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7291875" y="4306135"/>
              <a:ext cx="1847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dirty="0"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7291875" y="5342307"/>
              <a:ext cx="18473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dirty="0"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0415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跳转指令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43" y="1859344"/>
            <a:ext cx="3352800" cy="942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696" y="1188080"/>
            <a:ext cx="1811889" cy="24533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08" y="3800550"/>
            <a:ext cx="8649470" cy="15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2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传送指令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2" y="1107056"/>
            <a:ext cx="10058400" cy="2987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532" y="3536080"/>
            <a:ext cx="23812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9743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5747673" y="3306130"/>
            <a:ext cx="52629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ym typeface="+mn-lt"/>
              </a:rPr>
              <a:t>汇编语言与接口技术实验</a:t>
            </a:r>
            <a:endParaRPr lang="zh-CN" altLang="en-US" sz="3600" b="1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32982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5140510" y="1002575"/>
            <a:ext cx="1774845" cy="1259572"/>
            <a:chOff x="5576876" y="540040"/>
            <a:chExt cx="1774845" cy="125957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spc="300" dirty="0" smtClean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功能介绍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C4962F-6E74-4D33-A990-EC2DE600EA63}"/>
                </a:ext>
              </a:extLst>
            </p:cNvPr>
            <p:cNvSpPr txBox="1"/>
            <p:nvPr/>
          </p:nvSpPr>
          <p:spPr>
            <a:xfrm>
              <a:off x="5576876" y="1461058"/>
              <a:ext cx="1269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Introduce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5140510" y="2693282"/>
            <a:ext cx="2781531" cy="1475251"/>
            <a:chOff x="5576876" y="2230747"/>
            <a:chExt cx="2781531" cy="147525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931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2800" b="1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总体结构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561C36-7754-4C53-BB0B-5109A0378F6F}"/>
                </a:ext>
              </a:extLst>
            </p:cNvPr>
            <p:cNvSpPr txBox="1"/>
            <p:nvPr/>
          </p:nvSpPr>
          <p:spPr>
            <a:xfrm>
              <a:off x="5576876" y="3121223"/>
              <a:ext cx="27815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Structure of the project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D1B27E5-D377-47E9-A59B-0D2AB876D87A}"/>
              </a:ext>
            </a:extLst>
          </p:cNvPr>
          <p:cNvGrpSpPr/>
          <p:nvPr/>
        </p:nvGrpSpPr>
        <p:grpSpPr>
          <a:xfrm>
            <a:off x="8499531" y="2841707"/>
            <a:ext cx="2188420" cy="1242032"/>
            <a:chOff x="5576876" y="3877910"/>
            <a:chExt cx="2188420" cy="12420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D09A40-F534-4BFE-9684-433DE001B6FC}"/>
                </a:ext>
              </a:extLst>
            </p:cNvPr>
            <p:cNvSpPr txBox="1"/>
            <p:nvPr/>
          </p:nvSpPr>
          <p:spPr>
            <a:xfrm>
              <a:off x="5576876" y="3877910"/>
              <a:ext cx="8931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6F88C9D-4FCB-4CCD-8515-7A3A500E6840}"/>
                </a:ext>
              </a:extLst>
            </p:cNvPr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spc="300" dirty="0" smtClean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测试情况</a:t>
              </a:r>
              <a:endParaRPr lang="zh-CN" altLang="en-US" sz="2800" b="1" spc="3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5BBEA2-328D-4661-B08C-2E7D5E4DE5CB}"/>
                </a:ext>
              </a:extLst>
            </p:cNvPr>
            <p:cNvSpPr txBox="1"/>
            <p:nvPr/>
          </p:nvSpPr>
          <p:spPr>
            <a:xfrm>
              <a:off x="5576876" y="4781388"/>
              <a:ext cx="2188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Test </a:t>
              </a:r>
              <a:r>
                <a:rPr kumimoji="0" lang="en-US" altLang="zh-CN" sz="16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of the Project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5849866"/>
            <a:ext cx="580327" cy="108000"/>
            <a:chOff x="10467218" y="6126091"/>
            <a:chExt cx="580327" cy="108000"/>
          </a:xfrm>
          <a:solidFill>
            <a:schemeClr val="accent1"/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D1B27E5-D377-47E9-A59B-0D2AB876D87A}"/>
              </a:ext>
            </a:extLst>
          </p:cNvPr>
          <p:cNvGrpSpPr/>
          <p:nvPr/>
        </p:nvGrpSpPr>
        <p:grpSpPr>
          <a:xfrm>
            <a:off x="5140510" y="4462349"/>
            <a:ext cx="2967479" cy="1242032"/>
            <a:chOff x="5576876" y="3877910"/>
            <a:chExt cx="2967479" cy="124203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4D09A40-F534-4BFE-9684-433DE001B6FC}"/>
                </a:ext>
              </a:extLst>
            </p:cNvPr>
            <p:cNvSpPr txBox="1"/>
            <p:nvPr/>
          </p:nvSpPr>
          <p:spPr>
            <a:xfrm>
              <a:off x="5576876" y="3877910"/>
              <a:ext cx="8931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6F88C9D-4FCB-4CCD-8515-7A3A500E6840}"/>
                </a:ext>
              </a:extLst>
            </p:cNvPr>
            <p:cNvSpPr txBox="1"/>
            <p:nvPr/>
          </p:nvSpPr>
          <p:spPr>
            <a:xfrm>
              <a:off x="5576876" y="4297691"/>
              <a:ext cx="29674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spc="3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核心功能</a:t>
              </a:r>
              <a:r>
                <a:rPr lang="zh-CN" altLang="en-US" sz="2800" b="1" spc="300" dirty="0" smtClean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与</a:t>
              </a:r>
              <a:r>
                <a:rPr lang="zh-CN" altLang="en-US" sz="2800" b="1" spc="3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实现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15BBEA2-328D-4661-B08C-2E7D5E4DE5CB}"/>
                </a:ext>
              </a:extLst>
            </p:cNvPr>
            <p:cNvSpPr txBox="1"/>
            <p:nvPr/>
          </p:nvSpPr>
          <p:spPr>
            <a:xfrm>
              <a:off x="5576876" y="4781388"/>
              <a:ext cx="2050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Core and </a:t>
              </a:r>
              <a:r>
                <a:rPr lang="en-US" altLang="zh-CN" sz="1600" spc="100" dirty="0" smtClean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design</a:t>
              </a:r>
              <a:endParaRPr lang="zh-CN" altLang="en-US" sz="16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FCDD7AA9-3A23-4083-BBE1-8010A9D00A83}"/>
              </a:ext>
            </a:extLst>
          </p:cNvPr>
          <p:cNvSpPr/>
          <p:nvPr/>
        </p:nvSpPr>
        <p:spPr>
          <a:xfrm>
            <a:off x="11175709" y="5849866"/>
            <a:ext cx="108000" cy="10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8856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 smtClean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功能介绍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19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10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Introduce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61615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功能介绍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642268" y="2875855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设计一个倒计时器，通过串口由</a:t>
            </a:r>
            <a:r>
              <a:rPr lang="en-US" altLang="zh-CN" dirty="0" smtClean="0">
                <a:solidFill>
                  <a:srgbClr val="000000"/>
                </a:solidFill>
                <a:latin typeface="微软雅黑"/>
                <a:ea typeface="微软雅黑"/>
              </a:rPr>
              <a:t>pc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端传入计时时间，在开发板上显示并进行倒计时。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12629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 smtClean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总体结构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504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Structure of the project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580327" cy="108000"/>
            <a:chOff x="10467218" y="6126091"/>
            <a:chExt cx="580327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963509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总体结构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459875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计时器由串口接收模块，数据缓存模块和计时器模块组成。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7" r="329" b="25772"/>
          <a:stretch/>
        </p:blipFill>
        <p:spPr>
          <a:xfrm>
            <a:off x="872871" y="2672770"/>
            <a:ext cx="10007121" cy="30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09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 smtClean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核心功能与实现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10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Core and design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29569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串口模块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371680" y="1121700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识别开始位（下降沿）</a:t>
            </a:r>
            <a:r>
              <a:rPr kumimoji="0" lang="en-US" altLang="zh-CN" sz="16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16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接收缓存数据并统计</a:t>
            </a:r>
            <a:r>
              <a:rPr lang="en-US" altLang="zh-CN" sz="1600" noProof="0" dirty="0" smtClean="0">
                <a:solidFill>
                  <a:srgbClr val="000000"/>
                </a:solidFill>
                <a:latin typeface="微软雅黑"/>
                <a:ea typeface="微软雅黑"/>
                <a:sym typeface="Wingdings" panose="05000000000000000000" pitchFamily="2" charset="2"/>
              </a:rPr>
              <a:t></a:t>
            </a:r>
            <a:r>
              <a:rPr kumimoji="0" lang="zh-CN" altLang="en-US" sz="16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统计</a:t>
            </a:r>
            <a:r>
              <a:rPr kumimoji="0" lang="en-US" altLang="zh-CN" sz="16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9</a:t>
            </a:r>
            <a:r>
              <a:rPr kumimoji="0" lang="zh-CN" altLang="en-US" sz="16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位（包括停止位）后</a:t>
            </a:r>
            <a:r>
              <a:rPr kumimoji="0" lang="zh-CN" altLang="en-US" sz="16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输出一字节数据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20" y="2192190"/>
            <a:ext cx="3932134" cy="32839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5" y="2536472"/>
            <a:ext cx="3030307" cy="2595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814" y="1901931"/>
            <a:ext cx="3587261" cy="41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58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分工情况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806261"/>
              </p:ext>
            </p:extLst>
          </p:nvPr>
        </p:nvGraphicFramePr>
        <p:xfrm>
          <a:off x="1455575" y="1270173"/>
          <a:ext cx="9330612" cy="454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653">
                  <a:extLst>
                    <a:ext uri="{9D8B030D-6E8A-4147-A177-3AD203B41FA5}">
                      <a16:colId xmlns:a16="http://schemas.microsoft.com/office/drawing/2014/main" val="1076827777"/>
                    </a:ext>
                  </a:extLst>
                </a:gridCol>
                <a:gridCol w="2332653">
                  <a:extLst>
                    <a:ext uri="{9D8B030D-6E8A-4147-A177-3AD203B41FA5}">
                      <a16:colId xmlns:a16="http://schemas.microsoft.com/office/drawing/2014/main" val="3898269586"/>
                    </a:ext>
                  </a:extLst>
                </a:gridCol>
                <a:gridCol w="2332653">
                  <a:extLst>
                    <a:ext uri="{9D8B030D-6E8A-4147-A177-3AD203B41FA5}">
                      <a16:colId xmlns:a16="http://schemas.microsoft.com/office/drawing/2014/main" val="2721474946"/>
                    </a:ext>
                  </a:extLst>
                </a:gridCol>
                <a:gridCol w="2332653">
                  <a:extLst>
                    <a:ext uri="{9D8B030D-6E8A-4147-A177-3AD203B41FA5}">
                      <a16:colId xmlns:a16="http://schemas.microsoft.com/office/drawing/2014/main" val="837653073"/>
                    </a:ext>
                  </a:extLst>
                </a:gridCol>
              </a:tblGrid>
              <a:tr h="52776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姓名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Cpu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接口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贡献度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694401"/>
                  </a:ext>
                </a:extLst>
              </a:tr>
              <a:tr h="1338345">
                <a:tc>
                  <a:txBody>
                    <a:bodyPr/>
                    <a:lstStyle/>
                    <a:p>
                      <a:pPr algn="ctr"/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r>
                        <a:rPr lang="zh-CN" altLang="en-US" sz="1800" dirty="0" smtClean="0">
                          <a:latin typeface="+mn-ea"/>
                        </a:rPr>
                        <a:t>李庆锋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latin typeface="+mn-ea"/>
                        </a:rPr>
                        <a:t>IFS</a:t>
                      </a:r>
                      <a:r>
                        <a:rPr lang="zh-CN" altLang="en-US" sz="1800" dirty="0" smtClean="0">
                          <a:latin typeface="+mn-ea"/>
                        </a:rPr>
                        <a:t>模块编写，设计数据通路图，仿真测试。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>
                        <a:latin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+mn-ea"/>
                        </a:rPr>
                        <a:t>编写数据缓存模块，上板测试。</a:t>
                      </a:r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779588"/>
                  </a:ext>
                </a:extLst>
              </a:tr>
              <a:tr h="13383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>
                        <a:latin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>
                        <a:latin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+mn-ea"/>
                        </a:rPr>
                        <a:t>马浩元 </a:t>
                      </a:r>
                      <a:endParaRPr lang="en-US" altLang="zh-CN" sz="1800" dirty="0" smtClean="0">
                        <a:latin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latin typeface="+mn-ea"/>
                        </a:rPr>
                        <a:t>IDS</a:t>
                      </a:r>
                      <a:r>
                        <a:rPr lang="zh-CN" altLang="en-US" sz="1800" dirty="0" smtClean="0">
                          <a:latin typeface="+mn-ea"/>
                        </a:rPr>
                        <a:t>模块，</a:t>
                      </a:r>
                      <a:r>
                        <a:rPr lang="en-US" altLang="zh-CN" sz="1800" dirty="0" smtClean="0">
                          <a:latin typeface="+mn-ea"/>
                        </a:rPr>
                        <a:t>EXS</a:t>
                      </a:r>
                      <a:r>
                        <a:rPr lang="zh-CN" altLang="en-US" sz="1800" dirty="0" smtClean="0">
                          <a:latin typeface="+mn-ea"/>
                        </a:rPr>
                        <a:t>模块编写，设计解决相关问题，仿真测试。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>
                        <a:latin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+mn-ea"/>
                        </a:rPr>
                        <a:t>设计串口接收模块，上板测试。</a:t>
                      </a:r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40%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27697"/>
                  </a:ext>
                </a:extLst>
              </a:tr>
              <a:tr h="1338345">
                <a:tc>
                  <a:txBody>
                    <a:bodyPr/>
                    <a:lstStyle/>
                    <a:p>
                      <a:pPr algn="ctr"/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r>
                        <a:rPr lang="zh-CN" altLang="en-US" sz="1800" dirty="0" smtClean="0">
                          <a:latin typeface="+mn-ea"/>
                        </a:rPr>
                        <a:t>李燚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latin typeface="+mn-ea"/>
                        </a:rPr>
                        <a:t>MES</a:t>
                      </a:r>
                      <a:r>
                        <a:rPr lang="zh-CN" altLang="en-US" sz="1800" dirty="0" smtClean="0">
                          <a:latin typeface="+mn-ea"/>
                        </a:rPr>
                        <a:t>模块，</a:t>
                      </a:r>
                      <a:r>
                        <a:rPr lang="en-US" altLang="zh-CN" sz="1800" dirty="0" smtClean="0">
                          <a:latin typeface="+mn-ea"/>
                        </a:rPr>
                        <a:t>WBS</a:t>
                      </a:r>
                      <a:r>
                        <a:rPr lang="zh-CN" altLang="en-US" sz="1800" dirty="0" smtClean="0">
                          <a:latin typeface="+mn-ea"/>
                        </a:rPr>
                        <a:t>模块编写，设计指令及实现，仿真测试。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dirty="0" smtClean="0">
                        <a:latin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+mn-ea"/>
                        </a:rPr>
                        <a:t>设计倒计时模块，上板测试。</a:t>
                      </a:r>
                      <a:endParaRPr lang="en-US" altLang="zh-CN" sz="1800" dirty="0" smtClean="0">
                        <a:latin typeface="+mn-ea"/>
                      </a:endParaRP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35%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08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258926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数据缓存模块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接收串口读出的数据并缓存，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累计缓存</a:t>
            </a:r>
            <a:r>
              <a:rPr lang="en-US" altLang="zh-CN" dirty="0" smtClean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字节（时分秒）后，传给计时器模块。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955" y="2892489"/>
            <a:ext cx="4230832" cy="31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247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计时器模块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3109120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统计</a:t>
            </a:r>
            <a:r>
              <a:rPr lang="en-US" altLang="zh-CN" dirty="0" smtClean="0">
                <a:solidFill>
                  <a:srgbClr val="000000"/>
                </a:solidFill>
                <a:latin typeface="微软雅黑"/>
                <a:ea typeface="微软雅黑"/>
              </a:rPr>
              <a:t>100M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个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时钟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周期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，</a:t>
            </a:r>
            <a:endParaRPr lang="en-US" altLang="zh-CN" dirty="0" smtClean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产生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秒脉冲。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43" y="1700198"/>
            <a:ext cx="4342428" cy="34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055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计时器模块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529698" y="1039317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倒计时，初始化及控制时间变化。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8" y="1541721"/>
            <a:ext cx="4296546" cy="23106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677" y="1624353"/>
            <a:ext cx="4260789" cy="22280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971" y="3925737"/>
            <a:ext cx="5864394" cy="21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89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 smtClean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测试情况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10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Test of project</a:t>
            </a:r>
            <a:endParaRPr kumimoji="0" lang="zh-CN" altLang="en-US" sz="2800" b="0" i="0" u="none" strike="noStrike" kern="1200" cap="none" spc="1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403209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成果展示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VID_20200925_1213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5448" y="1517821"/>
            <a:ext cx="7545860" cy="42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4622801" y="2011086"/>
            <a:ext cx="691481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感谢</a:t>
            </a:r>
            <a:r>
              <a:rPr kumimoji="0" lang="zh-CN" altLang="en-US" sz="60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各位老师</a:t>
            </a:r>
            <a:endParaRPr kumimoji="0" lang="en-US" altLang="zh-CN" sz="6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请您批评指正</a:t>
            </a:r>
          </a:p>
        </p:txBody>
      </p:sp>
    </p:spTree>
    <p:extLst>
      <p:ext uri="{BB962C8B-B14F-4D97-AF65-F5344CB8AC3E}">
        <p14:creationId xmlns:p14="http://schemas.microsoft.com/office/powerpoint/2010/main" val="406996779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41B256AE-680D-4CCC-B51F-B69BF45F0365}"/>
              </a:ext>
            </a:extLst>
          </p:cNvPr>
          <p:cNvSpPr txBox="1"/>
          <p:nvPr/>
        </p:nvSpPr>
        <p:spPr>
          <a:xfrm>
            <a:off x="6191794" y="3436761"/>
            <a:ext cx="4321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ym typeface="+mn-lt"/>
              </a:rPr>
              <a:t>计算机组成原理实验</a:t>
            </a:r>
            <a:endParaRPr lang="zh-CN" altLang="en-US" sz="3600" b="1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24015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5140510" y="1002575"/>
            <a:ext cx="2781531" cy="1259572"/>
            <a:chOff x="5576876" y="540040"/>
            <a:chExt cx="2781531" cy="125957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spc="300" dirty="0" smtClean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总体结构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C4962F-6E74-4D33-A990-EC2DE600EA63}"/>
                </a:ext>
              </a:extLst>
            </p:cNvPr>
            <p:cNvSpPr txBox="1"/>
            <p:nvPr/>
          </p:nvSpPr>
          <p:spPr>
            <a:xfrm>
              <a:off x="5576876" y="1461058"/>
              <a:ext cx="2781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spc="100" dirty="0">
                  <a:solidFill>
                    <a:prstClr val="white">
                      <a:lumMod val="75000"/>
                    </a:prst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Structure</a:t>
              </a:r>
              <a:r>
                <a:rPr kumimoji="0" lang="en-US" altLang="zh-CN" sz="1600" b="0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en-US" altLang="zh-CN" sz="16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of the project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5140510" y="2693282"/>
            <a:ext cx="2967479" cy="1229030"/>
            <a:chOff x="5576876" y="2230747"/>
            <a:chExt cx="2967479" cy="122903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931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29674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spc="300" dirty="0" smtClean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核心功能与问题</a:t>
              </a:r>
              <a:endPara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561C36-7754-4C53-BB0B-5109A0378F6F}"/>
                </a:ext>
              </a:extLst>
            </p:cNvPr>
            <p:cNvSpPr txBox="1"/>
            <p:nvPr/>
          </p:nvSpPr>
          <p:spPr>
            <a:xfrm>
              <a:off x="5576876" y="3121223"/>
              <a:ext cx="2492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Question </a:t>
              </a:r>
              <a:r>
                <a:rPr kumimoji="0" lang="en-US" altLang="zh-CN" sz="16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and </a:t>
              </a:r>
              <a:r>
                <a:rPr kumimoji="0" lang="en-US" altLang="zh-CN" sz="1600" b="0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design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D1B27E5-D377-47E9-A59B-0D2AB876D87A}"/>
              </a:ext>
            </a:extLst>
          </p:cNvPr>
          <p:cNvGrpSpPr/>
          <p:nvPr/>
        </p:nvGrpSpPr>
        <p:grpSpPr>
          <a:xfrm>
            <a:off x="5140510" y="4340445"/>
            <a:ext cx="2188420" cy="1242032"/>
            <a:chOff x="5576876" y="3877910"/>
            <a:chExt cx="2188420" cy="124203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4D09A40-F534-4BFE-9684-433DE001B6FC}"/>
                </a:ext>
              </a:extLst>
            </p:cNvPr>
            <p:cNvSpPr txBox="1"/>
            <p:nvPr/>
          </p:nvSpPr>
          <p:spPr>
            <a:xfrm>
              <a:off x="5576876" y="3877910"/>
              <a:ext cx="8931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30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006C39"/>
                      </a:gs>
                      <a:gs pos="90000">
                        <a:srgbClr val="006C39">
                          <a:alpha val="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4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6F88C9D-4FCB-4CCD-8515-7A3A500E6840}"/>
                </a:ext>
              </a:extLst>
            </p:cNvPr>
            <p:cNvSpPr txBox="1"/>
            <p:nvPr/>
          </p:nvSpPr>
          <p:spPr>
            <a:xfrm>
              <a:off x="5576876" y="429769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spc="300" dirty="0">
                  <a:solidFill>
                    <a:prstClr val="black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测试情况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5BBEA2-328D-4661-B08C-2E7D5E4DE5CB}"/>
                </a:ext>
              </a:extLst>
            </p:cNvPr>
            <p:cNvSpPr txBox="1"/>
            <p:nvPr/>
          </p:nvSpPr>
          <p:spPr>
            <a:xfrm>
              <a:off x="5576876" y="4781388"/>
              <a:ext cx="21884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100" normalizeH="0" baseline="0" noProof="0" dirty="0" smtClean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Test </a:t>
              </a:r>
              <a:r>
                <a:rPr kumimoji="0" lang="en-US" altLang="zh-CN" sz="16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of the Project</a:t>
              </a:r>
              <a:endParaRPr kumimoji="0" lang="zh-CN" altLang="en-US" sz="1600" b="0" i="0" u="none" strike="noStrike" kern="1200" cap="none" spc="10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5849866"/>
            <a:ext cx="580327" cy="108000"/>
            <a:chOff x="10467218" y="6126091"/>
            <a:chExt cx="580327" cy="108000"/>
          </a:xfrm>
          <a:solidFill>
            <a:schemeClr val="accent1"/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292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6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总体结构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504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Structure of the project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580327" cy="108000"/>
            <a:chOff x="10467218" y="6126091"/>
            <a:chExt cx="580327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52882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总体结构</a:t>
            </a:r>
            <a:endParaRPr lang="zh-CN" altLang="en-US" dirty="0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"/>
                <a:ea typeface="微软雅黑"/>
              </a:rPr>
              <a:t>根据五级流水分成五个模块</a:t>
            </a:r>
            <a:r>
              <a:rPr kumimoji="0" lang="zh-CN" altLang="en-US" sz="28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。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16" y="2298517"/>
            <a:ext cx="8557235" cy="312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721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总体结构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3" y="1209258"/>
            <a:ext cx="2617634" cy="48239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842" y="1208684"/>
            <a:ext cx="2907206" cy="48239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070" y="1209258"/>
            <a:ext cx="3002511" cy="48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352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600" dirty="0">
                <a:solidFill>
                  <a:prstClr val="black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主要</a:t>
            </a:r>
            <a:r>
              <a:rPr kumimoji="0" lang="zh-CN" altLang="en-US" sz="4000" b="1" i="0" u="none" strike="noStrike" kern="1200" cap="none" spc="6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功能与问题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spc="100" dirty="0">
                <a:solidFill>
                  <a:prstClr val="white">
                    <a:lumMod val="7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Question and design</a:t>
            </a:r>
            <a:endParaRPr lang="zh-CN" altLang="en-US" sz="2800" spc="100" dirty="0">
              <a:solidFill>
                <a:prstClr val="white">
                  <a:lumMod val="7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580327" cy="108000"/>
            <a:chOff x="10467218" y="6126091"/>
            <a:chExt cx="580327" cy="10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0519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666</Words>
  <Application>Microsoft Office PowerPoint</Application>
  <PresentationFormat>宽屏</PresentationFormat>
  <Paragraphs>160</Paragraphs>
  <Slides>35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微软雅黑</vt:lpstr>
      <vt:lpstr>微软雅黑 Light</vt:lpstr>
      <vt:lpstr>Arial</vt:lpstr>
      <vt:lpstr>Century Gothic</vt:lpstr>
      <vt:lpstr>Wingdings</vt:lpstr>
      <vt:lpstr>Wingdings 3</vt:lpstr>
      <vt:lpstr>1_Office 主题​​</vt:lpstr>
      <vt:lpstr>PowerPoint 演示文稿</vt:lpstr>
      <vt:lpstr>PowerPoint 演示文稿</vt:lpstr>
      <vt:lpstr>分工情况</vt:lpstr>
      <vt:lpstr>PowerPoint 演示文稿</vt:lpstr>
      <vt:lpstr>PowerPoint 演示文稿</vt:lpstr>
      <vt:lpstr>PowerPoint 演示文稿</vt:lpstr>
      <vt:lpstr>总体结构</vt:lpstr>
      <vt:lpstr>总体结构</vt:lpstr>
      <vt:lpstr>PowerPoint 演示文稿</vt:lpstr>
      <vt:lpstr>跳转指令</vt:lpstr>
      <vt:lpstr>bru</vt:lpstr>
      <vt:lpstr>控制相关</vt:lpstr>
      <vt:lpstr>ifs</vt:lpstr>
      <vt:lpstr>数据相关</vt:lpstr>
      <vt:lpstr>LW</vt:lpstr>
      <vt:lpstr>ids</vt:lpstr>
      <vt:lpstr>PowerPoint 演示文稿</vt:lpstr>
      <vt:lpstr>测试</vt:lpstr>
      <vt:lpstr>计算，访存，跳转指令</vt:lpstr>
      <vt:lpstr>跳转指令</vt:lpstr>
      <vt:lpstr>传送指令</vt:lpstr>
      <vt:lpstr>PowerPoint 演示文稿</vt:lpstr>
      <vt:lpstr>PowerPoint 演示文稿</vt:lpstr>
      <vt:lpstr>PowerPoint 演示文稿</vt:lpstr>
      <vt:lpstr>功能介绍</vt:lpstr>
      <vt:lpstr>PowerPoint 演示文稿</vt:lpstr>
      <vt:lpstr>总体结构</vt:lpstr>
      <vt:lpstr>PowerPoint 演示文稿</vt:lpstr>
      <vt:lpstr>串口模块</vt:lpstr>
      <vt:lpstr>数据缓存模块</vt:lpstr>
      <vt:lpstr>计时器模块</vt:lpstr>
      <vt:lpstr>计时器模块</vt:lpstr>
      <vt:lpstr>PowerPoint 演示文稿</vt:lpstr>
      <vt:lpstr>成果展示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2284817507@qq.com</dc:creator>
  <cp:lastModifiedBy>ma haoyuan</cp:lastModifiedBy>
  <cp:revision>39</cp:revision>
  <dcterms:created xsi:type="dcterms:W3CDTF">2020-09-23T15:47:02Z</dcterms:created>
  <dcterms:modified xsi:type="dcterms:W3CDTF">2020-09-25T05:45:57Z</dcterms:modified>
</cp:coreProperties>
</file>